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60" r:id="rId8"/>
    <p:sldId id="261" r:id="rId9"/>
    <p:sldId id="268" r:id="rId10"/>
    <p:sldId id="269" r:id="rId11"/>
    <p:sldId id="267" r:id="rId12"/>
    <p:sldId id="263" r:id="rId13"/>
    <p:sldId id="26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57CD0-EF4E-F698-0CA3-851C932E6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F101B5-4942-D9B8-817C-C679549BA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8C9265-FCB6-C87D-AFB0-42983FD0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36C157-E636-78FC-214F-B0EB275B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D590E1-7BB7-EDF2-7C53-6B697503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2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79124-A327-7CE6-4EE4-1BE8013D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5D387B-98AF-3C72-AB60-F5AB4BB38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FDDB04-BBE4-F5DE-9CEB-C57B58D2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195519-D213-5EC0-9C04-FE2C073B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6ADC05-855B-7A04-8CBB-4D3BDFD6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6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6F30B16-A17D-5FEC-BFC4-E87B64221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25C574-8EFD-0833-010E-F7A2FE3F9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98E35A-A6E2-65CB-97F8-45749EEF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260861-2C76-CB70-AFF3-82F1A9FA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F3796-4C08-D752-AEED-E0D856A5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8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7E076-E43D-E6C5-1ACF-98C202AA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088A7-93E6-DB39-B783-5013162F5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14C78-C1E2-6F77-4FA8-C504825F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27D13D-EF35-2299-D3AC-ABB8D89D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69C86F-74BB-4CAB-0A73-0731D683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34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587AA-8B16-D8C8-7B22-F6DAADEC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F4C28F-B89C-7939-A300-DEA58E8A3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D6A4F7-CBB2-7B74-CD9F-F7D0AD17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22CEF-6F4C-4201-A58F-3B1A9E78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DCAD8A-EFE6-843D-ABB0-EAD5C6C8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0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1B721-179E-0D9A-AB52-444B4E29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7180E9-FF06-2AAE-41A8-C735EF234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C67120-C5DC-293E-6593-23E3F6B2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E13A13-F0D8-1DC0-B2B2-4F17DE49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E94028-791B-BEB3-B328-3C9E0E16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143380-FA94-1754-EC20-985D95C6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45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03072-730D-DDCD-D053-1EBF8CA2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C542DE-EEEB-0DA5-BCBF-E4DEFEA62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C2497B-F415-4A55-1B7E-2B30AD51C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61C200B-D283-66C2-C3D5-5CBA0E8A1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EA59243-5910-B9DD-1025-F37634B65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26ADAC-1287-95C2-0740-965DC60A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8D4C87-4624-877A-6062-B4601C8C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E46CDD-E4EA-5793-A14D-CB271E68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3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2605C-D21A-8D92-0775-BF4F70E3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7819F7-01DF-81D5-7C99-86701612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9196AE-CDB8-DC97-3E73-306882FD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81CFB7-CD34-F56C-2092-D6C07892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3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FAF0E0-69BC-534C-054D-643FFE0A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AEF9C7-2F06-7AD5-67CD-11A474AC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86BC5C-9220-2B28-B6FC-EE3011A5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45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0C4E06-38F0-9BD9-CA89-620A23F1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6F8A63-89F1-02A9-D00E-39754A97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1071D1-618E-B68C-BB1D-FF5CCA0B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EDA59F-987A-1EB1-6879-3097855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E3A8EC-8587-9CA2-7672-1D47EC35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04D08A-AC78-F56F-8873-88C284CF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02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9433F-027C-E329-DAAF-4C743C00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BEB329-9BFB-D59B-20EA-A68D4C378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52C4BA-AED5-CE91-98D1-ABE3A5B97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506D2D-0194-4F2C-3E76-EB4B7BCD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60A26B-9CD4-E843-6077-6A374A7E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30A36C-BE52-BC0A-19F1-D9932F5B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76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BD1180-620B-46BD-6577-CEAD1E8A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29AED3-AC4A-3254-1895-9D83E931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920AB-E8BA-8ACE-0750-9F6BFF974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370A-78FD-473F-AC18-50FA7F0533C7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249259-69E3-927D-E95E-F05785D7B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409CB3-FFBF-3044-2FD9-310046CF7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8F2D-337D-4182-B99D-DE2F2DA2C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0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E2406-495C-B54C-9F4E-1C4F002E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947" y="1256520"/>
            <a:ext cx="7334774" cy="1655763"/>
          </a:xfrm>
        </p:spPr>
        <p:txBody>
          <a:bodyPr>
            <a:normAutofit/>
          </a:bodyPr>
          <a:lstStyle/>
          <a:p>
            <a:r>
              <a:rPr lang="it-IT" sz="4800" b="1" i="0" dirty="0"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Norme a favore dei bambini con disabilità e delle loro famiglie</a:t>
            </a:r>
            <a:endParaRPr lang="it-IT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7FB474-9E2F-74B8-4070-F57C0323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73" y="2988212"/>
            <a:ext cx="5285064" cy="34617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DD3829E-BDCD-B1E5-842D-5C717BEC4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534" y="363092"/>
            <a:ext cx="2082268" cy="11660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6BF8A32-7C3C-FDD4-D059-FE6B9BC5C856}"/>
              </a:ext>
            </a:extLst>
          </p:cNvPr>
          <p:cNvSpPr txBox="1">
            <a:spLocks/>
          </p:cNvSpPr>
          <p:nvPr/>
        </p:nvSpPr>
        <p:spPr>
          <a:xfrm>
            <a:off x="852883" y="3607266"/>
            <a:ext cx="3190611" cy="675576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Realizzazione: Michele Cirrincione</a:t>
            </a:r>
          </a:p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Presidente Consulta Invalidi Comune di Firenze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A23C2B-5EDE-5341-C3DC-E4F9D1EC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5" y="300437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95F637-845E-C8B5-4E45-FFBC133F462A}"/>
              </a:ext>
            </a:extLst>
          </p:cNvPr>
          <p:cNvSpPr txBox="1"/>
          <p:nvPr/>
        </p:nvSpPr>
        <p:spPr>
          <a:xfrm>
            <a:off x="1986455" y="837698"/>
            <a:ext cx="8229599" cy="3921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Art. 33 – Agevolazioni: </a:t>
            </a:r>
            <a:r>
              <a:rPr lang="it-IT" sz="28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Permessi retribuiti</a:t>
            </a:r>
            <a:endParaRPr lang="it-IT" sz="2800" i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9000"/>
              </a:lnSpc>
              <a:spcAft>
                <a:spcPts val="1000"/>
              </a:spcAft>
              <a:tabLst>
                <a:tab pos="227965" algn="l"/>
              </a:tabLst>
            </a:pPr>
            <a:r>
              <a:rPr lang="it-IT" sz="14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algn="just">
              <a:lnSpc>
                <a:spcPct val="99000"/>
              </a:lnSpc>
              <a:spcAft>
                <a:spcPts val="1000"/>
              </a:spcAft>
              <a:tabLst>
                <a:tab pos="227965" algn="l"/>
              </a:tabLst>
            </a:pPr>
            <a:r>
              <a:rPr lang="it-IT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Il lavoratore dipendente ha la possibilità, su richiesta, di usufruire di 3 giorni al mese </a:t>
            </a:r>
          </a:p>
          <a:p>
            <a:pPr algn="just">
              <a:lnSpc>
                <a:spcPct val="99000"/>
              </a:lnSpc>
              <a:spcAft>
                <a:spcPts val="1000"/>
              </a:spcAft>
              <a:tabLst>
                <a:tab pos="227965" algn="l"/>
              </a:tabLst>
            </a:pPr>
            <a:endParaRPr lang="it-IT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9000"/>
              </a:lnSpc>
              <a:spcAft>
                <a:spcPts val="1000"/>
              </a:spcAft>
              <a:tabLst>
                <a:tab pos="227965" algn="l"/>
              </a:tabLst>
            </a:pPr>
            <a:r>
              <a:rPr lang="it-IT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Agevolazioni fiscali: </a:t>
            </a:r>
            <a:r>
              <a:rPr lang="it-IT" sz="28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Detrazioni</a:t>
            </a:r>
            <a:r>
              <a:rPr lang="it-IT" sz="2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Tassa Automobilistica: </a:t>
            </a:r>
            <a:r>
              <a:rPr lang="it-IT" sz="24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Legge Regionale n. 49/2003</a:t>
            </a:r>
            <a:endParaRPr lang="it-IT" sz="2400" b="1" i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95F637-845E-C8B5-4E45-FFBC133F462A}"/>
              </a:ext>
            </a:extLst>
          </p:cNvPr>
          <p:cNvSpPr txBox="1"/>
          <p:nvPr/>
        </p:nvSpPr>
        <p:spPr>
          <a:xfrm>
            <a:off x="3047301" y="3107932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effectLst/>
                <a:latin typeface="Arial" panose="020B0604020202020204" pitchFamily="34" charset="0"/>
              </a:rPr>
              <a:t>CONGEDI BIENNALI RETRIBUITI </a:t>
            </a:r>
          </a:p>
          <a:p>
            <a:pPr algn="ctr"/>
            <a:r>
              <a:rPr lang="it-IT" b="0" i="1" dirty="0">
                <a:effectLst/>
                <a:latin typeface="Arial" panose="020B0604020202020204" pitchFamily="34" charset="0"/>
              </a:rPr>
              <a:t>(Decreto Legislativo 119/2011)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934488-1B02-91FC-A0D4-1527E9FB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07" y="838899"/>
            <a:ext cx="2960892" cy="18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532128-0CA6-F3BF-373B-1016350E4611}"/>
              </a:ext>
            </a:extLst>
          </p:cNvPr>
          <p:cNvSpPr txBox="1"/>
          <p:nvPr/>
        </p:nvSpPr>
        <p:spPr>
          <a:xfrm>
            <a:off x="3269374" y="3244334"/>
            <a:ext cx="6097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Indennità di accompagnamento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82BE4F-5D19-3C33-0D2A-B9CA85FBF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46" y="131198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5CCE9A5-41B3-E44D-86BE-AAA19521112F}"/>
              </a:ext>
            </a:extLst>
          </p:cNvPr>
          <p:cNvSpPr txBox="1">
            <a:spLocks/>
          </p:cNvSpPr>
          <p:nvPr/>
        </p:nvSpPr>
        <p:spPr>
          <a:xfrm>
            <a:off x="3368431" y="2913383"/>
            <a:ext cx="6182952" cy="8067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FF0000"/>
                </a:solidFill>
                <a:latin typeface="Agency FB" panose="020B0503020202020204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5825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ECF8CE-AD68-79CF-B65C-2D219638CF61}"/>
              </a:ext>
            </a:extLst>
          </p:cNvPr>
          <p:cNvSpPr txBox="1"/>
          <p:nvPr/>
        </p:nvSpPr>
        <p:spPr>
          <a:xfrm>
            <a:off x="1468072" y="2053484"/>
            <a:ext cx="88168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 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Costituzione</a:t>
            </a:r>
            <a:r>
              <a:rPr lang="it-IT" sz="3600" dirty="0"/>
              <a:t>  </a:t>
            </a:r>
            <a:r>
              <a:rPr lang="it-IT" dirty="0"/>
              <a:t> garantisce  pari dignità sociale a tutti i cittadini dettando principi di uguaglianza e non discriminazione (ripresi dalla Legge n.104 del 5 febbraio 1992)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La  </a:t>
            </a:r>
            <a:r>
              <a:rPr lang="it-IT" sz="3600" dirty="0"/>
              <a:t>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Convenzione delle Nazioni Unite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it-IT" dirty="0"/>
              <a:t>	sui diritti delle persone disabili dell’anno 2006,  </a:t>
            </a:r>
          </a:p>
          <a:p>
            <a:r>
              <a:rPr lang="it-IT" dirty="0"/>
              <a:t>	</a:t>
            </a:r>
          </a:p>
          <a:p>
            <a:r>
              <a:rPr lang="it-IT" dirty="0"/>
              <a:t>	    (ratificata con legge n.18 del 2009 dal Parlamento Italiano e</a:t>
            </a:r>
          </a:p>
          <a:p>
            <a:r>
              <a:rPr lang="it-IT" dirty="0"/>
              <a:t>		dall’ Unione   Europea   nel   2010) </a:t>
            </a:r>
          </a:p>
          <a:p>
            <a:endParaRPr lang="it-IT" dirty="0"/>
          </a:p>
          <a:p>
            <a:r>
              <a:rPr lang="it-IT" dirty="0"/>
              <a:t>sanciscono </a:t>
            </a:r>
            <a:r>
              <a:rPr lang="it-IT" b="1" i="1" dirty="0">
                <a:solidFill>
                  <a:srgbClr val="FF0000"/>
                </a:solidFill>
              </a:rPr>
              <a:t>la piena partecipazione </a:t>
            </a:r>
            <a:r>
              <a:rPr lang="it-IT" dirty="0"/>
              <a:t>e </a:t>
            </a:r>
            <a:r>
              <a:rPr lang="it-IT" b="1" i="1" dirty="0">
                <a:solidFill>
                  <a:srgbClr val="FF0000"/>
                </a:solidFill>
              </a:rPr>
              <a:t>l’inclusione</a:t>
            </a:r>
            <a:r>
              <a:rPr lang="it-IT" dirty="0"/>
              <a:t> nella società delle </a:t>
            </a:r>
            <a:r>
              <a:rPr lang="it-IT" b="1" dirty="0"/>
              <a:t>persone con disabilità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5FECBB-DAA7-0027-DEEA-0B13E2D8D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1" y="192444"/>
            <a:ext cx="2951884" cy="1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8D0FEA-9D7E-CBBD-C8CE-59092AEA6468}"/>
              </a:ext>
            </a:extLst>
          </p:cNvPr>
          <p:cNvSpPr txBox="1"/>
          <p:nvPr/>
        </p:nvSpPr>
        <p:spPr>
          <a:xfrm>
            <a:off x="1860331" y="1261241"/>
            <a:ext cx="7922173" cy="464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2800" b="1" u="sng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Art. 38.</a:t>
            </a:r>
            <a:endParaRPr lang="it-IT" sz="2800" b="1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800" u="none" strike="noStrike" dirty="0">
                <a:solidFill>
                  <a:srgbClr val="19191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800" dirty="0">
                <a:solidFill>
                  <a:srgbClr val="19191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Gli   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inabili</a:t>
            </a:r>
            <a:r>
              <a:rPr lang="it-IT" sz="1800" dirty="0">
                <a:solidFill>
                  <a:srgbClr val="19191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ed   i  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minorati</a:t>
            </a:r>
            <a:r>
              <a:rPr lang="it-IT" sz="1800" dirty="0">
                <a:solidFill>
                  <a:srgbClr val="19191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hanno  diritto  all'educazione  e all'avviamento professionale.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800" u="none" strike="noStrike" dirty="0">
                <a:solidFill>
                  <a:srgbClr val="19191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Inabile</a:t>
            </a:r>
            <a:r>
              <a:rPr lang="it-IT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è colui che non può svolgere attività lavorativa a causa della   		impossibilità oggettiva, assoluta e permanente dovuta a 			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psichico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fisico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it-IT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Minorato</a:t>
            </a:r>
            <a:r>
              <a:rPr lang="it-IT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colui che ha una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menomazione</a:t>
            </a:r>
            <a:r>
              <a:rPr lang="it-IT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fisica o psichica.</a:t>
            </a:r>
            <a:endParaRPr lang="it-IT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7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8D0FEA-9D7E-CBBD-C8CE-59092AEA6468}"/>
              </a:ext>
            </a:extLst>
          </p:cNvPr>
          <p:cNvSpPr txBox="1"/>
          <p:nvPr/>
        </p:nvSpPr>
        <p:spPr>
          <a:xfrm>
            <a:off x="1860331" y="1261241"/>
            <a:ext cx="8355724" cy="506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Piccolo Dizionario:</a:t>
            </a:r>
            <a:endParaRPr lang="it-IT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NON SI DICE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Un Handicappato fisico, mentale:                                                      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DICE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persona con disabilità fisica, con disabilità intellettiva</a:t>
            </a:r>
            <a:r>
              <a:rPr lang="it-IT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di tutto è una persona, una ragazza, un bambino)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*NON SI DICE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Un cieco, un sordo un ipovedente o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ipoacustico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                 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DICE: 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persona cieca, una persona sorda, una persona ipovedente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*NON SI DICE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Un Down, un mongoloide:                                                                               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DICE: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persona con disabilità intellettiva, una persona con sindrome di Down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*NON SI DICE :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Spastico Cerebroleso                                                                                       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DICE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con paralisi cerebrale, persona cerebrolesa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*NON SI DICE: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Nano                                                                                                                      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DICE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nana, con nanismo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C533B8-F37C-83F2-E4E2-E0A8D97F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6" y="300038"/>
            <a:ext cx="1384246" cy="1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EA795C-8AAC-00BB-952E-C590BA3D1A43}"/>
              </a:ext>
            </a:extLst>
          </p:cNvPr>
          <p:cNvSpPr txBox="1"/>
          <p:nvPr/>
        </p:nvSpPr>
        <p:spPr>
          <a:xfrm>
            <a:off x="2323751" y="2471737"/>
            <a:ext cx="767592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Invalidità civile – handicap - disabilità </a:t>
            </a:r>
          </a:p>
          <a:p>
            <a:pPr algn="l"/>
            <a:endParaRPr lang="it-IT" b="0" i="0" dirty="0">
              <a:effectLst/>
              <a:latin typeface="Arial" panose="020B0604020202020204" pitchFamily="34" charset="0"/>
            </a:endParaRPr>
          </a:p>
          <a:p>
            <a:pPr algn="l"/>
            <a:endParaRPr lang="it-IT" dirty="0"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effectLst/>
                <a:latin typeface="Arial" panose="020B0604020202020204" pitchFamily="34" charset="0"/>
              </a:rPr>
              <a:t>L’ 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invalidità civile </a:t>
            </a:r>
            <a:r>
              <a:rPr lang="it-IT" b="0" i="0" dirty="0">
                <a:effectLst/>
                <a:latin typeface="Arial" panose="020B0604020202020204" pitchFamily="34" charset="0"/>
              </a:rPr>
              <a:t>da luogo ad una percentuale secondo il tipo e la gravità della patologia; </a:t>
            </a:r>
          </a:p>
          <a:p>
            <a:pPr algn="l"/>
            <a:endParaRPr lang="it-IT" b="0" i="0" dirty="0">
              <a:effectLst/>
              <a:latin typeface="Arial" panose="020B0604020202020204" pitchFamily="34" charset="0"/>
            </a:endParaRPr>
          </a:p>
          <a:p>
            <a:pPr algn="l"/>
            <a:endParaRPr lang="it-IT" dirty="0">
              <a:latin typeface="Arial" panose="020B0604020202020204" pitchFamily="34" charset="0"/>
            </a:endParaRPr>
          </a:p>
          <a:p>
            <a:pPr algn="l"/>
            <a:r>
              <a:rPr lang="it-IT" b="1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Handicap: </a:t>
            </a:r>
          </a:p>
          <a:p>
            <a:pPr algn="l"/>
            <a:r>
              <a:rPr lang="it-IT" b="0" i="0" dirty="0">
                <a:effectLst/>
                <a:latin typeface="Arial" panose="020B0604020202020204" pitchFamily="34" charset="0"/>
              </a:rPr>
              <a:t>difficoltà di inserimento sociale dovuta alla patologia; </a:t>
            </a:r>
          </a:p>
          <a:p>
            <a:pPr algn="l"/>
            <a:endParaRPr lang="it-IT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it-IT" b="1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Disabilità: </a:t>
            </a:r>
          </a:p>
          <a:p>
            <a:pPr algn="l"/>
            <a:r>
              <a:rPr lang="it-IT" b="0" i="0" dirty="0">
                <a:effectLst/>
                <a:latin typeface="Arial" panose="020B0604020202020204" pitchFamily="34" charset="0"/>
              </a:rPr>
              <a:t>capacità di inserimento lavorativo secondo la patologia.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FE051B-5B58-95AC-68F0-7A0CCC77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5" y="428265"/>
            <a:ext cx="2742385" cy="18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8D0FEA-9D7E-CBBD-C8CE-59092AEA6468}"/>
              </a:ext>
            </a:extLst>
          </p:cNvPr>
          <p:cNvSpPr txBox="1"/>
          <p:nvPr/>
        </p:nvSpPr>
        <p:spPr>
          <a:xfrm>
            <a:off x="2104695" y="819807"/>
            <a:ext cx="8245365" cy="504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algn="ctr">
              <a:lnSpc>
                <a:spcPct val="99000"/>
              </a:lnSpc>
              <a:spcAft>
                <a:spcPts val="1000"/>
              </a:spcAft>
            </a:pPr>
            <a:r>
              <a:rPr lang="it-IT" sz="2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Percentuali invalidità civile</a:t>
            </a:r>
          </a:p>
          <a:p>
            <a:pPr marR="25400" algn="ctr">
              <a:lnSpc>
                <a:spcPct val="99000"/>
              </a:lnSpc>
              <a:spcAft>
                <a:spcPts val="10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>
              <a:lnSpc>
                <a:spcPct val="99000"/>
              </a:lnSpc>
              <a:spcAft>
                <a:spcPts val="1000"/>
              </a:spcAft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Invalidità tra il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35%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 il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45%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concessione gratuità di ausili e protesi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 algn="just">
              <a:lnSpc>
                <a:spcPct val="99000"/>
              </a:lnSpc>
              <a:spcAft>
                <a:spcPts val="1000"/>
              </a:spcAft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Invalidità dal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46%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		iscrizione nelle liste di collocamento mirato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>
              <a:lnSpc>
                <a:spcPct val="99000"/>
              </a:lnSpc>
              <a:spcAft>
                <a:spcPts val="1000"/>
              </a:spcAft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Invalidità superiore al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50%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	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congedo straordinario per cure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>
              <a:lnSpc>
                <a:spcPct val="99000"/>
              </a:lnSpc>
              <a:spcAft>
                <a:spcPts val="1000"/>
              </a:spcAft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Invalidità superiore al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74%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 mesi di contributi figurativi per il 					lavoratore disabile, per ogni anno di 				servizio (massimo 60 mesi)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>
              <a:lnSpc>
                <a:spcPct val="99000"/>
              </a:lnSpc>
              <a:spcAft>
                <a:spcPts val="1000"/>
              </a:spcAft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Invalidità dal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74%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al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99%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assegno mensile di invalidità, erogato in 				età 18-67 anni ( </a:t>
            </a: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313,91 euro, con limite 				reddito 5.391,88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>
              <a:lnSpc>
                <a:spcPct val="99000"/>
              </a:lnSpc>
              <a:spcAft>
                <a:spcPts val="1000"/>
              </a:spcAft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Invalidità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100%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			pensione inabilità, erogato in età 18-67 				anni (</a:t>
            </a:r>
            <a:r>
              <a:rPr lang="it-IT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313,91 con limite reddito 17.920,00)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0">
              <a:lnSpc>
                <a:spcPct val="99000"/>
              </a:lnSpc>
              <a:spcAft>
                <a:spcPts val="1000"/>
              </a:spcAft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Invalidità </a:t>
            </a:r>
            <a:r>
              <a:rPr lang="it-IT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100%</a:t>
            </a: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			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esenzione totale pagamento ticket.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nvalidità civile e l'handicap - AIL Pazienti">
            <a:extLst>
              <a:ext uri="{FF2B5EF4-FFF2-40B4-BE49-F238E27FC236}">
                <a16:creationId xmlns:a16="http://schemas.microsoft.com/office/drawing/2014/main" id="{E1A7985B-D8E0-7DC1-1D20-EC0F2F60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4" y="304266"/>
            <a:ext cx="2419679" cy="12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7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48BDE1-53E4-A692-94A7-139D1B411754}"/>
              </a:ext>
            </a:extLst>
          </p:cNvPr>
          <p:cNvSpPr txBox="1"/>
          <p:nvPr/>
        </p:nvSpPr>
        <p:spPr>
          <a:xfrm>
            <a:off x="2147582" y="2830933"/>
            <a:ext cx="699432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3200" b="1" i="0" dirty="0">
                <a:effectLst/>
                <a:latin typeface="Arial" panose="020B0604020202020204" pitchFamily="34" charset="0"/>
              </a:rPr>
              <a:t>Legge-quadro per l'assistenza, l'integrazione sociale e i diritti delle persone handicappate</a:t>
            </a:r>
            <a:r>
              <a:rPr lang="it-IT" sz="3200" b="1" dirty="0">
                <a:latin typeface="Arial" panose="020B0604020202020204" pitchFamily="34" charset="0"/>
              </a:rPr>
              <a:t>. </a:t>
            </a:r>
          </a:p>
          <a:p>
            <a:pPr algn="ctr"/>
            <a:r>
              <a:rPr lang="it-IT" i="1" dirty="0">
                <a:latin typeface="Arial" panose="020B0604020202020204" pitchFamily="34" charset="0"/>
              </a:rPr>
              <a:t>(Legge 5 febbraio 1992, n. 104) </a:t>
            </a:r>
          </a:p>
          <a:p>
            <a:pPr algn="l"/>
            <a:endParaRPr lang="it-IT" b="0" i="0" dirty="0">
              <a:effectLst/>
              <a:latin typeface="Arial" panose="020B0604020202020204" pitchFamily="34" charset="0"/>
            </a:endParaRPr>
          </a:p>
          <a:p>
            <a:pPr algn="l"/>
            <a:endParaRPr lang="it-IT" dirty="0">
              <a:latin typeface="Arial" panose="020B0604020202020204" pitchFamily="34" charset="0"/>
            </a:endParaRPr>
          </a:p>
          <a:p>
            <a:pPr algn="l"/>
            <a:endParaRPr lang="it-IT" b="0" i="0" dirty="0">
              <a:effectLst/>
              <a:latin typeface="Arial" panose="020B0604020202020204" pitchFamily="34" charset="0"/>
            </a:endParaRPr>
          </a:p>
          <a:p>
            <a:pPr algn="l"/>
            <a:endParaRPr lang="it-IT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AE9AC6-2D3A-B631-9BD2-1C62E287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8" y="584848"/>
            <a:ext cx="3544107" cy="2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95F637-845E-C8B5-4E45-FFBC133F462A}"/>
              </a:ext>
            </a:extLst>
          </p:cNvPr>
          <p:cNvSpPr txBox="1"/>
          <p:nvPr/>
        </p:nvSpPr>
        <p:spPr>
          <a:xfrm>
            <a:off x="2590101" y="837698"/>
            <a:ext cx="6094602" cy="5358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Finalità.</a:t>
            </a:r>
            <a:r>
              <a:rPr lang="it-IT" sz="2800" b="1" dirty="0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20345" algn="l"/>
              </a:tabLst>
            </a:pPr>
            <a:r>
              <a:rPr lang="it-IT" sz="1600" b="1" dirty="0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Repubblica: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0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045" marR="88900" algn="just">
              <a:lnSpc>
                <a:spcPct val="98000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garantisce il pieno rispetto della dignità umana …….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30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101600" lvl="1" indent="-285750" algn="just">
              <a:lnSpc>
                <a:spcPct val="99000"/>
              </a:lnSpc>
              <a:spcAft>
                <a:spcPts val="1000"/>
              </a:spcAft>
              <a:buFont typeface="+mj-lt"/>
              <a:buAutoNum type="alphaLcParenR" startAt="2"/>
              <a:tabLst>
                <a:tab pos="469900" algn="l"/>
              </a:tabLst>
            </a:pPr>
            <a:r>
              <a:rPr lang="it-IT" sz="1600" b="1" dirty="0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previene e rimuove le condizioni invalidanti che impediscono lo sviluppo della persona umana …….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15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0" lvl="1" algn="just">
              <a:lnSpc>
                <a:spcPct val="99000"/>
              </a:lnSpc>
              <a:spcAft>
                <a:spcPts val="1000"/>
              </a:spcAft>
              <a:tabLst>
                <a:tab pos="459740" algn="l"/>
              </a:tabLst>
            </a:pPr>
            <a:r>
              <a:rPr lang="it-IT" sz="1600" b="1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c) persegue </a:t>
            </a:r>
            <a:r>
              <a:rPr lang="it-IT" sz="1600" b="1" dirty="0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 recupero funzionale e sociale della persona affetta da minorazioni fisiche, psichiche e sensoriali ………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00"/>
              </a:lnSpc>
              <a:spcAft>
                <a:spcPts val="1000"/>
              </a:spcAft>
            </a:pP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045" marR="977900" algn="just">
              <a:lnSpc>
                <a:spcPct val="98000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1D1D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d) predispone interventi volti a superare stati di  emarginazione e di esclusione sociale della persona handicappata.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b="0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95F637-845E-C8B5-4E45-FFBC133F462A}"/>
              </a:ext>
            </a:extLst>
          </p:cNvPr>
          <p:cNvSpPr txBox="1"/>
          <p:nvPr/>
        </p:nvSpPr>
        <p:spPr>
          <a:xfrm>
            <a:off x="2590101" y="837698"/>
            <a:ext cx="6094602" cy="4552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9000"/>
              </a:lnSpc>
              <a:spcAft>
                <a:spcPts val="1000"/>
              </a:spcAft>
              <a:tabLst>
                <a:tab pos="227965" algn="l"/>
              </a:tabLst>
            </a:pPr>
            <a:r>
              <a:rPr lang="it-IT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Art.3 – Soggetti aventi diritto</a:t>
            </a:r>
          </a:p>
          <a:p>
            <a:pPr algn="ctr">
              <a:lnSpc>
                <a:spcPct val="99000"/>
              </a:lnSpc>
              <a:spcAft>
                <a:spcPts val="1000"/>
              </a:spcAft>
              <a:tabLst>
                <a:tab pos="227965" algn="l"/>
              </a:tabLst>
            </a:pPr>
            <a:endParaRPr lang="it-I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9000"/>
              </a:lnSpc>
              <a:spcAft>
                <a:spcPts val="1000"/>
              </a:spcAft>
              <a:tabLst>
                <a:tab pos="227965" algn="l"/>
              </a:tabLst>
            </a:pPr>
            <a:r>
              <a:rPr lang="it-IT" sz="16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E' persona handicappata colui che presenta una minorazione fisica, psichica o sensoriale …..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15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03200" lvl="0" algn="just">
              <a:lnSpc>
                <a:spcPct val="98000"/>
              </a:lnSpc>
              <a:spcAft>
                <a:spcPts val="1000"/>
              </a:spcAft>
              <a:tabLst>
                <a:tab pos="286385" algn="l"/>
              </a:tabLst>
            </a:pPr>
            <a:r>
              <a:rPr lang="it-IT" sz="16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La persona handicappata ha diritto alle prestazioni stabilite in suo favore ….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30"/>
              </a:lnSpc>
              <a:spcAft>
                <a:spcPts val="1000"/>
              </a:spcAft>
            </a:pPr>
            <a:r>
              <a:rPr lang="it-IT" sz="16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2700" lvl="0" algn="just">
              <a:lnSpc>
                <a:spcPct val="99000"/>
              </a:lnSpc>
              <a:spcAft>
                <a:spcPts val="1000"/>
              </a:spcAft>
              <a:tabLst>
                <a:tab pos="284480" algn="l"/>
              </a:tabLst>
            </a:pPr>
            <a:r>
              <a:rPr lang="it-IT" sz="16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Qualora la minorazione, singola o plurima, abbia ridotto l'autonomia personale, correlata all'età, in modo da rendere necessario un intervento assistenziale permanente, continuativo e globale ….</a:t>
            </a:r>
            <a:endParaRPr lang="it-IT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it-IT" b="0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697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Tema di Office</vt:lpstr>
      <vt:lpstr>Norme a favore dei bambini con disabilità e delle loro famiglie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Norme a favore delle persone con handicap</dc:title>
  <dc:creator>aldo</dc:creator>
  <cp:lastModifiedBy>aldo</cp:lastModifiedBy>
  <cp:revision>14</cp:revision>
  <dcterms:created xsi:type="dcterms:W3CDTF">2023-09-11T10:10:44Z</dcterms:created>
  <dcterms:modified xsi:type="dcterms:W3CDTF">2023-10-07T17:50:17Z</dcterms:modified>
</cp:coreProperties>
</file>